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96" r:id="rId3"/>
    <p:sldId id="297" r:id="rId4"/>
    <p:sldId id="298" r:id="rId5"/>
    <p:sldId id="295" r:id="rId6"/>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731" autoAdjust="0"/>
  </p:normalViewPr>
  <p:slideViewPr>
    <p:cSldViewPr>
      <p:cViewPr varScale="1">
        <p:scale>
          <a:sx n="82" d="100"/>
          <a:sy n="82" d="100"/>
        </p:scale>
        <p:origin x="147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0141BBB8-3768-4E0E-8832-0A57789E14FF}" type="datetimeFigureOut">
              <a:rPr lang="en-GB" smtClean="0"/>
              <a:pPr/>
              <a:t>14/05/2018</a:t>
            </a:fld>
            <a:endParaRPr lang="en-GB"/>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71C355DF-C148-4CEB-85A2-A8AD4227A2C0}" type="slidenum">
              <a:rPr lang="en-GB" smtClean="0"/>
              <a:pPr/>
              <a:t>‹Nr.›</a:t>
            </a:fld>
            <a:endParaRPr lang="en-GB"/>
          </a:p>
        </p:txBody>
      </p:sp>
    </p:spTree>
    <p:extLst>
      <p:ext uri="{BB962C8B-B14F-4D97-AF65-F5344CB8AC3E}">
        <p14:creationId xmlns:p14="http://schemas.microsoft.com/office/powerpoint/2010/main" val="1998255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5BDEB7E5-0205-4DE4-84CC-4748F04BF1CC}" type="datetimeFigureOut">
              <a:rPr lang="en-US" smtClean="0"/>
              <a:pPr/>
              <a:t>5/14/2018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5BEBF2B7-5D26-49DE-90B0-1F0CC1947CD2}" type="slidenum">
              <a:rPr lang="en-US" smtClean="0"/>
              <a:pPr/>
              <a:t>‹Nr.›</a:t>
            </a:fld>
            <a:endParaRPr lang="en-US"/>
          </a:p>
        </p:txBody>
      </p:sp>
    </p:spTree>
    <p:extLst>
      <p:ext uri="{BB962C8B-B14F-4D97-AF65-F5344CB8AC3E}">
        <p14:creationId xmlns:p14="http://schemas.microsoft.com/office/powerpoint/2010/main" val="2043037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44824"/>
            <a:ext cx="7126560" cy="1470025"/>
          </a:xfrm>
        </p:spPr>
        <p:txBody>
          <a:bodyPr/>
          <a:lstStyle/>
          <a:p>
            <a:r>
              <a:rPr lang="en-US"/>
              <a:t>Click to edit Master title style</a:t>
            </a:r>
            <a:endParaRPr lang="fr-FR" dirty="0"/>
          </a:p>
        </p:txBody>
      </p:sp>
      <p:sp>
        <p:nvSpPr>
          <p:cNvPr id="3" name="Subtitle 2"/>
          <p:cNvSpPr>
            <a:spLocks noGrp="1"/>
          </p:cNvSpPr>
          <p:nvPr>
            <p:ph type="subTitle" idx="1"/>
          </p:nvPr>
        </p:nvSpPr>
        <p:spPr>
          <a:xfrm>
            <a:off x="683568" y="3573016"/>
            <a:ext cx="712879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3777277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708096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24745"/>
            <a:ext cx="7283152" cy="504056"/>
          </a:xfrm>
          <a:prstGeom prst="rect">
            <a:avLst/>
          </a:prstGeom>
        </p:spPr>
        <p:txBody>
          <a:bodyPr vert="horz" lIns="91440" tIns="45720" rIns="91440" bIns="45720" rtlCol="0" anchor="ctr">
            <a:normAutofit/>
          </a:bodyPr>
          <a:lstStyle/>
          <a:p>
            <a:r>
              <a:rPr lang="en-US"/>
              <a:t>Click to edit Master title style</a:t>
            </a:r>
            <a:endParaRPr lang="fr-FR" dirty="0"/>
          </a:p>
        </p:txBody>
      </p:sp>
      <p:sp>
        <p:nvSpPr>
          <p:cNvPr id="3" name="Text Placeholder 2"/>
          <p:cNvSpPr>
            <a:spLocks noGrp="1"/>
          </p:cNvSpPr>
          <p:nvPr>
            <p:ph type="body" idx="1"/>
          </p:nvPr>
        </p:nvSpPr>
        <p:spPr>
          <a:xfrm>
            <a:off x="457200" y="1700807"/>
            <a:ext cx="7283152" cy="4523711"/>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r-FR" dirty="0"/>
          </a:p>
        </p:txBody>
      </p:sp>
      <p:sp>
        <p:nvSpPr>
          <p:cNvPr id="6" name="Slide Number Placeholder 5"/>
          <p:cNvSpPr>
            <a:spLocks noGrp="1"/>
          </p:cNvSpPr>
          <p:nvPr>
            <p:ph type="sldNum" sz="quarter" idx="4"/>
          </p:nvPr>
        </p:nvSpPr>
        <p:spPr>
          <a:xfrm>
            <a:off x="7092280" y="6560259"/>
            <a:ext cx="648072" cy="196131"/>
          </a:xfrm>
          <a:prstGeom prst="rect">
            <a:avLst/>
          </a:prstGeom>
        </p:spPr>
        <p:txBody>
          <a:bodyPr vert="horz" lIns="91440" tIns="45720" rIns="91440" bIns="45720" rtlCol="0" anchor="ctr"/>
          <a:lstStyle>
            <a:lvl1pPr algn="r">
              <a:defRPr sz="1200">
                <a:solidFill>
                  <a:srgbClr val="C00000"/>
                </a:solidFill>
              </a:defRPr>
            </a:lvl1pPr>
          </a:lstStyle>
          <a:p>
            <a:fld id="{112F3AA7-8D1D-4094-95D7-0F0AD16921C5}" type="slidenum">
              <a:rPr lang="fr-FR" smtClean="0"/>
              <a:pPr/>
              <a:t>‹Nr.›</a:t>
            </a:fld>
            <a:endParaRPr lang="fr-FR" dirty="0"/>
          </a:p>
        </p:txBody>
      </p:sp>
      <p:sp>
        <p:nvSpPr>
          <p:cNvPr id="7" name="Rectangle 6"/>
          <p:cNvSpPr/>
          <p:nvPr/>
        </p:nvSpPr>
        <p:spPr>
          <a:xfrm>
            <a:off x="7956376" y="0"/>
            <a:ext cx="1187624" cy="6858000"/>
          </a:xfrm>
          <a:prstGeom prst="rect">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2" descr="P:\1_En cours\Sites\Shutterstock photos\web\precision_measurement_too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392" y="260648"/>
            <a:ext cx="900000" cy="693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_En cours\Sites\Shutterstock photos\web\tanker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1412776"/>
            <a:ext cx="900000" cy="65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P:\1_En cours\Sites\Shutterstock photos\web\rada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0392" y="2515476"/>
            <a:ext cx="900000" cy="69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1_En cours\Sites\Shutterstock photos\web\medica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00392" y="3717032"/>
            <a:ext cx="900000" cy="6734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P:\1_En cours\Sites\Shutterstock photos\web\blood-pressur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00392" y="4843799"/>
            <a:ext cx="900000" cy="6014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1_En cours\Sites\Shutterstock photos\web\gold_scale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00392" y="5923694"/>
            <a:ext cx="900000" cy="60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95536" y="140371"/>
            <a:ext cx="934349" cy="934349"/>
          </a:xfrm>
          <a:prstGeom prst="rect">
            <a:avLst/>
          </a:prstGeom>
        </p:spPr>
      </p:pic>
      <p:sp>
        <p:nvSpPr>
          <p:cNvPr id="15" name="TextBox 14"/>
          <p:cNvSpPr txBox="1"/>
          <p:nvPr userDrawn="1"/>
        </p:nvSpPr>
        <p:spPr>
          <a:xfrm>
            <a:off x="1445416" y="315159"/>
            <a:ext cx="6408712" cy="584775"/>
          </a:xfrm>
          <a:prstGeom prst="rect">
            <a:avLst/>
          </a:prstGeom>
          <a:noFill/>
        </p:spPr>
        <p:txBody>
          <a:bodyPr wrap="square" rtlCol="0">
            <a:spAutoFit/>
          </a:bodyPr>
          <a:lstStyle/>
          <a:p>
            <a:pPr algn="l"/>
            <a:r>
              <a:rPr lang="en-GB" sz="3200" dirty="0">
                <a:solidFill>
                  <a:srgbClr val="0070C0"/>
                </a:solidFill>
              </a:rPr>
              <a:t>OIML</a:t>
            </a:r>
            <a:r>
              <a:rPr lang="en-GB" sz="3200" baseline="0" dirty="0">
                <a:solidFill>
                  <a:srgbClr val="0070C0"/>
                </a:solidFill>
              </a:rPr>
              <a:t> Certification System (OIML-CS)</a:t>
            </a:r>
          </a:p>
        </p:txBody>
      </p:sp>
      <p:sp>
        <p:nvSpPr>
          <p:cNvPr id="16" name="TextBox 15"/>
          <p:cNvSpPr txBox="1"/>
          <p:nvPr userDrawn="1"/>
        </p:nvSpPr>
        <p:spPr>
          <a:xfrm>
            <a:off x="3563888" y="6519827"/>
            <a:ext cx="1268296" cy="276999"/>
          </a:xfrm>
          <a:prstGeom prst="rect">
            <a:avLst/>
          </a:prstGeom>
          <a:noFill/>
        </p:spPr>
        <p:txBody>
          <a:bodyPr wrap="none" rtlCol="0">
            <a:spAutoFit/>
          </a:bodyPr>
          <a:lstStyle/>
          <a:p>
            <a:r>
              <a:rPr lang="en-GB" sz="1200" dirty="0">
                <a:solidFill>
                  <a:srgbClr val="FF0000"/>
                </a:solidFill>
              </a:rPr>
              <a:t>OIML-CS Seminar</a:t>
            </a:r>
          </a:p>
        </p:txBody>
      </p:sp>
      <p:sp>
        <p:nvSpPr>
          <p:cNvPr id="18" name="TextBox 17"/>
          <p:cNvSpPr txBox="1"/>
          <p:nvPr userDrawn="1"/>
        </p:nvSpPr>
        <p:spPr>
          <a:xfrm>
            <a:off x="395536" y="6519826"/>
            <a:ext cx="1397114" cy="276999"/>
          </a:xfrm>
          <a:prstGeom prst="rect">
            <a:avLst/>
          </a:prstGeom>
          <a:noFill/>
        </p:spPr>
        <p:txBody>
          <a:bodyPr wrap="none" rtlCol="0">
            <a:spAutoFit/>
          </a:bodyPr>
          <a:lstStyle/>
          <a:p>
            <a:r>
              <a:rPr lang="en-GB" sz="1200" dirty="0">
                <a:solidFill>
                  <a:srgbClr val="FF0000"/>
                </a:solidFill>
              </a:rPr>
              <a:t>Moscow,</a:t>
            </a:r>
            <a:r>
              <a:rPr lang="en-GB" sz="1200" baseline="0" dirty="0">
                <a:solidFill>
                  <a:srgbClr val="FF0000"/>
                </a:solidFill>
              </a:rPr>
              <a:t> May 2018</a:t>
            </a:r>
            <a:endParaRPr lang="en-GB" sz="1200" dirty="0">
              <a:solidFill>
                <a:srgbClr val="FF0000"/>
              </a:solidFill>
            </a:endParaRPr>
          </a:p>
        </p:txBody>
      </p:sp>
    </p:spTree>
    <p:extLst>
      <p:ext uri="{BB962C8B-B14F-4D97-AF65-F5344CB8AC3E}">
        <p14:creationId xmlns:p14="http://schemas.microsoft.com/office/powerpoint/2010/main" val="2324429471"/>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3600" kern="1200" baseline="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mailto:cock.oosterman@oiml.org" TargetMode="External"/><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hyperlink" Target="http://www.oiml.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40768"/>
            <a:ext cx="7126560" cy="1470025"/>
          </a:xfrm>
        </p:spPr>
        <p:txBody>
          <a:bodyPr>
            <a:normAutofit/>
          </a:bodyPr>
          <a:lstStyle/>
          <a:p>
            <a:r>
              <a:rPr lang="en-GB" dirty="0"/>
              <a:t>General information about </a:t>
            </a:r>
            <a:br>
              <a:rPr lang="en-GB" dirty="0"/>
            </a:br>
            <a:r>
              <a:rPr lang="en-GB" dirty="0"/>
              <a:t>the new OIML-CS</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a:t>
            </a:fld>
            <a:endParaRPr lang="fr-FR"/>
          </a:p>
        </p:txBody>
      </p:sp>
      <p:sp>
        <p:nvSpPr>
          <p:cNvPr id="6" name="Subtitle 2"/>
          <p:cNvSpPr>
            <a:spLocks noGrp="1"/>
          </p:cNvSpPr>
          <p:nvPr/>
        </p:nvSpPr>
        <p:spPr>
          <a:xfrm>
            <a:off x="467544" y="2492896"/>
            <a:ext cx="7128792" cy="3312368"/>
          </a:xfrm>
          <a:prstGeom prst="rect">
            <a:avLst/>
          </a:prstGeom>
        </p:spPr>
        <p:txBody>
          <a:bodyPr vert="horz" lIns="91440" tIns="45720" rIns="91440" bIns="45720" rtlCol="0" anchor="ctr">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fr-FR" sz="2800" dirty="0">
                <a:solidFill>
                  <a:schemeClr val="tx1"/>
                </a:solidFill>
              </a:rPr>
              <a:t>COOMET </a:t>
            </a:r>
            <a:r>
              <a:rPr lang="fr-FR" sz="2800" dirty="0" err="1">
                <a:solidFill>
                  <a:schemeClr val="tx1"/>
                </a:solidFill>
              </a:rPr>
              <a:t>Seminar</a:t>
            </a:r>
            <a:r>
              <a:rPr lang="fr-FR" sz="2800" dirty="0">
                <a:solidFill>
                  <a:schemeClr val="tx1"/>
                </a:solidFill>
              </a:rPr>
              <a:t> </a:t>
            </a:r>
          </a:p>
          <a:p>
            <a:r>
              <a:rPr lang="fr-FR" sz="2800" dirty="0">
                <a:solidFill>
                  <a:schemeClr val="tx1"/>
                </a:solidFill>
              </a:rPr>
              <a:t>OIML Certification System (OIML-CS)</a:t>
            </a:r>
          </a:p>
          <a:p>
            <a:r>
              <a:rPr lang="fr-FR" sz="2400" dirty="0">
                <a:solidFill>
                  <a:schemeClr val="tx1"/>
                </a:solidFill>
              </a:rPr>
              <a:t>Moscow, </a:t>
            </a:r>
            <a:r>
              <a:rPr lang="fr-FR" sz="2400" dirty="0" err="1">
                <a:solidFill>
                  <a:schemeClr val="tx1"/>
                </a:solidFill>
              </a:rPr>
              <a:t>Russian</a:t>
            </a:r>
            <a:r>
              <a:rPr lang="fr-FR" sz="2400" dirty="0">
                <a:solidFill>
                  <a:schemeClr val="tx1"/>
                </a:solidFill>
              </a:rPr>
              <a:t> </a:t>
            </a:r>
            <a:r>
              <a:rPr lang="fr-FR" sz="2400" dirty="0" err="1">
                <a:solidFill>
                  <a:schemeClr val="tx1"/>
                </a:solidFill>
              </a:rPr>
              <a:t>Federation</a:t>
            </a:r>
            <a:r>
              <a:rPr lang="fr-FR" sz="2400" dirty="0">
                <a:solidFill>
                  <a:schemeClr val="tx1"/>
                </a:solidFill>
              </a:rPr>
              <a:t>, May 2018</a:t>
            </a:r>
          </a:p>
          <a:p>
            <a:endParaRPr lang="fr-FR" dirty="0">
              <a:solidFill>
                <a:schemeClr val="tx1"/>
              </a:solidFill>
            </a:endParaRPr>
          </a:p>
          <a:p>
            <a:r>
              <a:rPr lang="fr-FR" sz="2000" dirty="0">
                <a:solidFill>
                  <a:schemeClr val="tx1"/>
                </a:solidFill>
              </a:rPr>
              <a:t>Cock Oosterman</a:t>
            </a:r>
            <a:br>
              <a:rPr lang="fr-FR" sz="2000" dirty="0">
                <a:solidFill>
                  <a:schemeClr val="tx1"/>
                </a:solidFill>
              </a:rPr>
            </a:br>
            <a:r>
              <a:rPr lang="fr-FR" sz="2000" dirty="0">
                <a:solidFill>
                  <a:schemeClr val="tx1"/>
                </a:solidFill>
              </a:rPr>
              <a:t>OIML-CS Management </a:t>
            </a:r>
            <a:r>
              <a:rPr lang="fr-FR" sz="2000" dirty="0" err="1">
                <a:solidFill>
                  <a:schemeClr val="tx1"/>
                </a:solidFill>
              </a:rPr>
              <a:t>Committee</a:t>
            </a:r>
            <a:r>
              <a:rPr lang="fr-FR" sz="2000" dirty="0">
                <a:solidFill>
                  <a:schemeClr val="tx1"/>
                </a:solidFill>
              </a:rPr>
              <a:t> </a:t>
            </a:r>
            <a:r>
              <a:rPr lang="fr-FR" sz="2000" dirty="0" err="1">
                <a:solidFill>
                  <a:schemeClr val="tx1"/>
                </a:solidFill>
              </a:rPr>
              <a:t>Chairperson</a:t>
            </a:r>
            <a:endParaRPr lang="fr-FR" sz="2000" dirty="0">
              <a:solidFill>
                <a:schemeClr val="tx1"/>
              </a:solidFill>
            </a:endParaRPr>
          </a:p>
        </p:txBody>
      </p:sp>
    </p:spTree>
    <p:extLst>
      <p:ext uri="{BB962C8B-B14F-4D97-AF65-F5344CB8AC3E}">
        <p14:creationId xmlns:p14="http://schemas.microsoft.com/office/powerpoint/2010/main" val="3188023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dirty="0" err="1"/>
              <a:t>LinkedIn</a:t>
            </a:r>
            <a:r>
              <a:rPr lang="nl-NL" dirty="0"/>
              <a:t> </a:t>
            </a:r>
            <a:r>
              <a:rPr lang="nl-NL" dirty="0" err="1"/>
              <a:t>article</a:t>
            </a:r>
            <a:r>
              <a:rPr lang="nl-NL" dirty="0"/>
              <a:t> Cock </a:t>
            </a:r>
            <a:r>
              <a:rPr lang="nl-NL" dirty="0" err="1"/>
              <a:t>Oosterman</a:t>
            </a:r>
            <a:endParaRPr lang="nl-NL" dirty="0"/>
          </a:p>
        </p:txBody>
      </p:sp>
      <p:sp>
        <p:nvSpPr>
          <p:cNvPr id="3" name="Tijdelijke aanduiding voor inhoud 2"/>
          <p:cNvSpPr>
            <a:spLocks noGrp="1"/>
          </p:cNvSpPr>
          <p:nvPr>
            <p:ph idx="1"/>
          </p:nvPr>
        </p:nvSpPr>
        <p:spPr/>
        <p:txBody>
          <a:bodyPr>
            <a:normAutofit fontScale="77500" lnSpcReduction="20000"/>
          </a:bodyPr>
          <a:lstStyle/>
          <a:p>
            <a:pPr marL="0" indent="0">
              <a:buNone/>
            </a:pPr>
            <a:r>
              <a:rPr lang="en-US" dirty="0"/>
              <a:t>Countries with emerging economies currently do not always have sufficient capabilities to assess conformity of complex measuring instruments that are under legal control. Smart utility meters can be of great benefit for these countries, but the testing of these meters can be complicated. National authorities that are responsible for the approval of these instruments before they are placed on their market, have to rely on the testing capabilities of their designated test laboratories. These laboratories are not always equipped with the technologies to test these instruments or do not have sufficient knowledge available. Nevertheless, these countries have a great need of putting these instruments in use in their countries.</a:t>
            </a:r>
            <a:endParaRPr lang="nl-NL" dirty="0"/>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2</a:t>
            </a:fld>
            <a:endParaRPr lang="fr-F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endParaRPr lang="nl-NL"/>
          </a:p>
        </p:txBody>
      </p:sp>
      <p:sp>
        <p:nvSpPr>
          <p:cNvPr id="3" name="Tijdelijke aanduiding voor inhoud 2"/>
          <p:cNvSpPr>
            <a:spLocks noGrp="1"/>
          </p:cNvSpPr>
          <p:nvPr>
            <p:ph idx="1"/>
          </p:nvPr>
        </p:nvSpPr>
        <p:spPr/>
        <p:txBody>
          <a:bodyPr>
            <a:normAutofit fontScale="70000" lnSpcReduction="20000"/>
          </a:bodyPr>
          <a:lstStyle/>
          <a:p>
            <a:pPr marL="0" indent="0">
              <a:buNone/>
            </a:pPr>
            <a:r>
              <a:rPr lang="en-US" dirty="0"/>
              <a:t>Smart utility meters are already widely installed in the European Union. These meters have numerous advantages for the energy suppliers and their users compared to the mechanical meters. Nevertheless, Smart and also Pre-</a:t>
            </a:r>
            <a:r>
              <a:rPr lang="en-US" dirty="0" err="1"/>
              <a:t>Payed</a:t>
            </a:r>
            <a:r>
              <a:rPr lang="en-US" dirty="0"/>
              <a:t> meters can be of great benefit for other regions also, like large countries with remote areas. Remote reading of the counter is a great advantage and fraud can be detected more easily. However, these meters contain electronics and software with new technologies, where especially software plays an essential role. National test laboratories in countries with emerging economies who are designated to perform independent examination of these instruments, have limited resources to assess conformity. Consequently, manufactures encounter long waiting times to obtain an approval of their products.</a:t>
            </a:r>
            <a:endParaRPr lang="nl-NL" dirty="0"/>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3</a:t>
            </a:fld>
            <a:endParaRPr lang="fr-F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endParaRPr lang="nl-NL"/>
          </a:p>
        </p:txBody>
      </p:sp>
      <p:sp>
        <p:nvSpPr>
          <p:cNvPr id="3" name="Tijdelijke aanduiding voor inhoud 2"/>
          <p:cNvSpPr>
            <a:spLocks noGrp="1"/>
          </p:cNvSpPr>
          <p:nvPr>
            <p:ph idx="1"/>
          </p:nvPr>
        </p:nvSpPr>
        <p:spPr/>
        <p:txBody>
          <a:bodyPr>
            <a:normAutofit fontScale="62500" lnSpcReduction="20000"/>
          </a:bodyPr>
          <a:lstStyle/>
          <a:p>
            <a:pPr marL="0" indent="0">
              <a:buNone/>
            </a:pPr>
            <a:r>
              <a:rPr lang="en-US" dirty="0"/>
              <a:t>Countries like Colombia, Cambodia, Cuba and India now take full benefit of the OIML-CS as </a:t>
            </a:r>
            <a:r>
              <a:rPr lang="en-US" dirty="0" err="1"/>
              <a:t>Utilizer</a:t>
            </a:r>
            <a:r>
              <a:rPr lang="en-US" dirty="0"/>
              <a:t> to overcome this obstacle. They rely on the competence of OIML approved Issuing Authorities and their accompanying testing laboratories that performs type examination of measuring instruments according international harmonized standards (OIML Recommendations). Their trust in the certificates and appertaining evaluation/test reports is based on the new regulations in the OIML Certification System (OIML-CS). The previous Basic OIML certification system was already established in 1991 and improved in 2005 (known as OIML MAA). But because the systems was mainly based on self-declaration of competence, it is replaced in 2018 with the OIML-CS. Here the Issuing Authorities (the certification body) and the Testing laboratories have to prove their competence by accreditation or peer assessment, in which a Legal Metrology Experts participates. At present 9 bodies are approved as Issuing authority with 22 test laboratories and 22 countries (</a:t>
            </a:r>
            <a:r>
              <a:rPr lang="en-US" dirty="0" err="1"/>
              <a:t>Utilizers</a:t>
            </a:r>
            <a:r>
              <a:rPr lang="en-US" dirty="0"/>
              <a:t>) committed themselves to accept of OIML certificates.</a:t>
            </a:r>
            <a:endParaRPr lang="nl-NL" dirty="0"/>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4</a:t>
            </a:fld>
            <a:endParaRPr lang="fr-F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112F3AA7-8D1D-4094-95D7-0F0AD16921C5}" type="slidenum">
              <a:rPr lang="fr-FR" smtClean="0"/>
              <a:pPr/>
              <a:t>5</a:t>
            </a:fld>
            <a:endParaRPr lang="fr-FR"/>
          </a:p>
        </p:txBody>
      </p:sp>
      <p:pic>
        <p:nvPicPr>
          <p:cNvPr id="5"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55528" y="1388203"/>
            <a:ext cx="2086495" cy="2086495"/>
          </a:xfrm>
          <a:prstGeom prst="rect">
            <a:avLst/>
          </a:prstGeom>
        </p:spPr>
      </p:pic>
      <p:sp>
        <p:nvSpPr>
          <p:cNvPr id="6" name="Content Placeholder 2"/>
          <p:cNvSpPr txBox="1">
            <a:spLocks/>
          </p:cNvSpPr>
          <p:nvPr/>
        </p:nvSpPr>
        <p:spPr>
          <a:xfrm>
            <a:off x="0" y="3818459"/>
            <a:ext cx="7956376" cy="2274837"/>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a:t>Cock Oosterman</a:t>
            </a:r>
          </a:p>
          <a:p>
            <a:pPr marL="0" indent="0" algn="ctr">
              <a:buFont typeface="Arial" panose="020B0604020202020204" pitchFamily="34" charset="0"/>
              <a:buNone/>
            </a:pPr>
            <a:r>
              <a:rPr lang="en-US" sz="2400" b="1" dirty="0"/>
              <a:t>OIML-CS Management Committee Chairperson </a:t>
            </a:r>
          </a:p>
          <a:p>
            <a:pPr marL="0" indent="0" algn="ctr">
              <a:buFont typeface="Arial" panose="020B0604020202020204" pitchFamily="34" charset="0"/>
              <a:buNone/>
            </a:pPr>
            <a:br>
              <a:rPr lang="en-US" sz="2400" b="1" dirty="0"/>
            </a:br>
            <a:r>
              <a:rPr lang="en-US" sz="2400" b="1" dirty="0">
                <a:hlinkClick r:id="rId3"/>
              </a:rPr>
              <a:t>cock.oosterman@oiml.org</a:t>
            </a:r>
            <a:br>
              <a:rPr lang="en-US" sz="2400" b="1" dirty="0"/>
            </a:br>
            <a:r>
              <a:rPr lang="en-US" sz="2400" b="1" dirty="0">
                <a:hlinkClick r:id="rId4"/>
              </a:rPr>
              <a:t>www.oiml.org</a:t>
            </a:r>
            <a:endParaRPr lang="en-US" sz="2400" dirty="0"/>
          </a:p>
        </p:txBody>
      </p:sp>
    </p:spTree>
    <p:extLst>
      <p:ext uri="{BB962C8B-B14F-4D97-AF65-F5344CB8AC3E}">
        <p14:creationId xmlns:p14="http://schemas.microsoft.com/office/powerpoint/2010/main" val="1182661827"/>
      </p:ext>
    </p:extLst>
  </p:cSld>
  <p:clrMapOvr>
    <a:masterClrMapping/>
  </p:clrMapOvr>
</p:sld>
</file>

<file path=ppt/theme/theme1.xml><?xml version="1.0" encoding="utf-8"?>
<a:theme xmlns:a="http://schemas.openxmlformats.org/drawingml/2006/main" name="OIML PowerPoint Layout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OIML PowerPoint Layout 2015</Template>
  <TotalTime>0</TotalTime>
  <Words>402</Words>
  <Application>Microsoft Office PowerPoint</Application>
  <PresentationFormat>Bildschirmpräsentation (4:3)</PresentationFormat>
  <Paragraphs>18</Paragraphs>
  <Slides>5</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5</vt:i4>
      </vt:variant>
    </vt:vector>
  </HeadingPairs>
  <TitlesOfParts>
    <vt:vector size="8" baseType="lpstr">
      <vt:lpstr>Arial</vt:lpstr>
      <vt:lpstr>Calibri</vt:lpstr>
      <vt:lpstr>OIML PowerPoint Layout 2015</vt:lpstr>
      <vt:lpstr>General information about  the new OIML-CS</vt:lpstr>
      <vt:lpstr>LinkedIn article Cock Oosterman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OIML Update</dc:title>
  <dc:creator>Willem</dc:creator>
  <cp:lastModifiedBy>Peter Ulbig</cp:lastModifiedBy>
  <cp:revision>112</cp:revision>
  <cp:lastPrinted>2016-10-26T13:21:18Z</cp:lastPrinted>
  <dcterms:created xsi:type="dcterms:W3CDTF">2015-10-30T08:57:16Z</dcterms:created>
  <dcterms:modified xsi:type="dcterms:W3CDTF">2018-05-14T07:57:18Z</dcterms:modified>
</cp:coreProperties>
</file>